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6" r:id="rId3"/>
    <p:sldId id="310" r:id="rId4"/>
    <p:sldId id="297" r:id="rId5"/>
    <p:sldId id="298" r:id="rId6"/>
    <p:sldId id="299" r:id="rId7"/>
    <p:sldId id="284" r:id="rId8"/>
    <p:sldId id="292" r:id="rId9"/>
    <p:sldId id="291" r:id="rId10"/>
    <p:sldId id="301" r:id="rId11"/>
    <p:sldId id="302" r:id="rId12"/>
    <p:sldId id="303" r:id="rId13"/>
    <p:sldId id="304" r:id="rId14"/>
    <p:sldId id="305" r:id="rId15"/>
    <p:sldId id="309" r:id="rId16"/>
    <p:sldId id="300" r:id="rId17"/>
    <p:sldId id="306" r:id="rId18"/>
    <p:sldId id="307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1">
          <p15:clr>
            <a:srgbClr val="A4A3A4"/>
          </p15:clr>
        </p15:guide>
        <p15:guide id="2" orient="horz" pos="3758">
          <p15:clr>
            <a:srgbClr val="A4A3A4"/>
          </p15:clr>
        </p15:guide>
        <p15:guide id="3" orient="horz" pos="1062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2849">
          <p15:clr>
            <a:srgbClr val="A4A3A4"/>
          </p15:clr>
        </p15:guide>
        <p15:guide id="6" orient="horz" pos="2153">
          <p15:clr>
            <a:srgbClr val="A4A3A4"/>
          </p15:clr>
        </p15:guide>
        <p15:guide id="7" orient="horz" pos="5442">
          <p15:clr>
            <a:srgbClr val="A4A3A4"/>
          </p15:clr>
        </p15:guide>
        <p15:guide id="8" orient="horz" pos="1954">
          <p15:clr>
            <a:srgbClr val="A4A3A4"/>
          </p15:clr>
        </p15:guide>
        <p15:guide id="9" pos="219">
          <p15:clr>
            <a:srgbClr val="A4A3A4"/>
          </p15:clr>
        </p15:guide>
        <p15:guide id="10" pos="5551">
          <p15:clr>
            <a:srgbClr val="A4A3A4"/>
          </p15:clr>
        </p15:guide>
        <p15:guide id="11" pos="2879">
          <p15:clr>
            <a:srgbClr val="A4A3A4"/>
          </p15:clr>
        </p15:guide>
        <p15:guide id="12" pos="1521">
          <p15:clr>
            <a:srgbClr val="A4A3A4"/>
          </p15:clr>
        </p15:guide>
        <p15:guide id="13" pos="42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orient="horz" pos="5719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000066"/>
    <a:srgbClr val="00AA50"/>
    <a:srgbClr val="7A7A7A"/>
    <a:srgbClr val="6B6B6B"/>
    <a:srgbClr val="767676"/>
    <a:srgbClr val="4C4C4C"/>
    <a:srgbClr val="656565"/>
    <a:srgbClr val="CD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7" autoAdjust="0"/>
    <p:restoredTop sz="84567" autoAdjust="0"/>
  </p:normalViewPr>
  <p:slideViewPr>
    <p:cSldViewPr snapToGrid="0">
      <p:cViewPr varScale="1">
        <p:scale>
          <a:sx n="72" d="100"/>
          <a:sy n="72" d="100"/>
        </p:scale>
        <p:origin x="1386" y="78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2928"/>
        <p:guide orient="horz" pos="571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3" y="8633910"/>
            <a:ext cx="1533525" cy="48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800814" y="8703078"/>
            <a:ext cx="3853590" cy="39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06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060"/>
                </a:lnSpc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060"/>
              </a:lnSpc>
            </a:pPr>
            <a:r>
              <a:rPr lang="en-US" sz="900" dirty="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3" y="8633910"/>
            <a:ext cx="1533525" cy="48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7725" y="220663"/>
            <a:ext cx="5549900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500639"/>
            <a:ext cx="5492089" cy="41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800814" y="8703078"/>
            <a:ext cx="3853590" cy="39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06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060"/>
                </a:lnSpc>
              </a:pPr>
              <a:t>‹#›</a:t>
            </a:fld>
            <a:r>
              <a:rPr lang="en-US" sz="900" dirty="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060"/>
              </a:lnSpc>
            </a:pPr>
            <a:r>
              <a:rPr lang="en-US" sz="900" dirty="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 dirty="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89970"/>
            <a:ext cx="8459788" cy="5365382"/>
          </a:xfrm>
        </p:spPr>
        <p:txBody>
          <a:bodyPr/>
          <a:lstStyle>
            <a:lvl2pPr marL="227013" indent="-225425">
              <a:defRPr/>
            </a:lvl2pPr>
            <a:lvl3pPr marL="460375" indent="-233363">
              <a:defRPr/>
            </a:lvl3pPr>
            <a:lvl4pPr marL="687388" indent="-227013">
              <a:buSzPct val="50000"/>
              <a:buFont typeface="Wingdings" panose="05000000000000000000" pitchFamily="2" charset="2"/>
              <a:buChar char="§"/>
              <a:defRPr/>
            </a:lvl4pPr>
            <a:lvl5pPr marL="1027113" indent="-28575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08/11/2018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08/11/2018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08/11/2018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08/11/2018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08/11/2018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9"/>
            <a:ext cx="8459788" cy="5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989970"/>
            <a:ext cx="8459788" cy="49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2000">
          <a:solidFill>
            <a:srgbClr val="1E419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20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20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20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2000">
          <a:solidFill>
            <a:srgbClr val="1E419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000" dirty="0"/>
              <a:t>2017 NEC Revisions  </a:t>
            </a:r>
            <a:br>
              <a:rPr lang="en-US" sz="4000" dirty="0"/>
            </a:br>
            <a:r>
              <a:rPr lang="en-US" sz="2800" dirty="0"/>
              <a:t>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57809" y="4320027"/>
            <a:ext cx="5542058" cy="85826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Presented to:  IEEE-IAS (Atlanta)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Presented by: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Michael D. Seal, P.E.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55578" y="2432392"/>
            <a:ext cx="2103120" cy="2834641"/>
            <a:chOff x="246277" y="1003189"/>
            <a:chExt cx="2486768" cy="4104539"/>
          </a:xfrm>
        </p:grpSpPr>
        <p:grpSp>
          <p:nvGrpSpPr>
            <p:cNvPr id="5" name="Group 4"/>
            <p:cNvGrpSpPr/>
            <p:nvPr/>
          </p:nvGrpSpPr>
          <p:grpSpPr>
            <a:xfrm>
              <a:off x="690509" y="1765190"/>
              <a:ext cx="208061" cy="1681452"/>
              <a:chOff x="1859306" y="1765190"/>
              <a:chExt cx="208061" cy="1681452"/>
            </a:xfrm>
          </p:grpSpPr>
          <p:sp>
            <p:nvSpPr>
              <p:cNvPr id="25" name="Right Bracket 24"/>
              <p:cNvSpPr/>
              <p:nvPr/>
            </p:nvSpPr>
            <p:spPr>
              <a:xfrm>
                <a:off x="1921173" y="23448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860632" y="176519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1859306" y="2866984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852155" y="3446642"/>
              <a:ext cx="226612" cy="1661086"/>
              <a:chOff x="1949393" y="3446642"/>
              <a:chExt cx="226612" cy="16610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949393" y="452807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1949393" y="3446642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ight Bracket 23"/>
              <p:cNvSpPr/>
              <p:nvPr/>
            </p:nvSpPr>
            <p:spPr>
              <a:xfrm>
                <a:off x="2029811" y="40143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504687" y="3446642"/>
              <a:ext cx="228358" cy="1661086"/>
              <a:chOff x="3236179" y="3446642"/>
              <a:chExt cx="228358" cy="166108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236179" y="3446642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ight Bracket 19"/>
              <p:cNvSpPr/>
              <p:nvPr/>
            </p:nvSpPr>
            <p:spPr>
              <a:xfrm>
                <a:off x="3318343" y="40143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3236179" y="452807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677985" y="3446642"/>
              <a:ext cx="227485" cy="1661086"/>
              <a:chOff x="2592786" y="3446642"/>
              <a:chExt cx="227485" cy="166108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592786" y="3446642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ight Bracket 16"/>
              <p:cNvSpPr/>
              <p:nvPr/>
            </p:nvSpPr>
            <p:spPr>
              <a:xfrm>
                <a:off x="2674077" y="40143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592786" y="452807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679282" y="3446642"/>
              <a:ext cx="18288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6277" y="2452028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2000A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161" y="4123297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400A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0582" y="4123297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1200A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2478" y="4123297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1600A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70209" y="1250424"/>
              <a:ext cx="432481" cy="52961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70209" y="1003189"/>
              <a:ext cx="432481" cy="529618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8" y="982603"/>
            <a:ext cx="2649919" cy="333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2837137" y="1046639"/>
          <a:ext cx="3201056" cy="313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Image" r:id="rId4" imgW="2838846" imgH="2800741" progId="PhotoDeluxeBusiness.Image.1">
                  <p:embed/>
                </p:oleObj>
              </mc:Choice>
              <mc:Fallback>
                <p:oleObj name="Image" r:id="rId4" imgW="2838846" imgH="2800741" progId="PhotoDeluxeBusiness.Image.1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137" y="1046639"/>
                        <a:ext cx="3201056" cy="3137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1C98227B-2578-4691-80C7-840C18973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0817" y="5459896"/>
            <a:ext cx="3525078" cy="11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6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 Time Current Curve (TCC)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993913"/>
            <a:ext cx="8459788" cy="53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0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979" y="1712277"/>
            <a:ext cx="10037660" cy="586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793489"/>
            <a:ext cx="7447721" cy="50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07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490330"/>
            <a:ext cx="8017564" cy="553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8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530086"/>
            <a:ext cx="7885044" cy="56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7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2" y="280989"/>
            <a:ext cx="5791200" cy="61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7E06-0D90-4513-A4A8-42372861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Article 430.99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57D80-E65A-4CDF-9829-B3B846EF8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06" y="1458119"/>
            <a:ext cx="62769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668338"/>
            <a:ext cx="6257925" cy="322262"/>
          </a:xfrm>
        </p:spPr>
        <p:txBody>
          <a:bodyPr/>
          <a:lstStyle/>
          <a:p>
            <a:endParaRPr lang="en-US" altLang="en-US" sz="4800" dirty="0">
              <a:solidFill>
                <a:srgbClr val="0066CC"/>
              </a:solidFill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0" y="-4763"/>
          <a:ext cx="9144000" cy="610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Slide" r:id="rId3" imgW="3657600" imgH="2743200" progId="PowerPoint.Slide.8">
                  <p:embed/>
                </p:oleObj>
              </mc:Choice>
              <mc:Fallback>
                <p:oleObj name="Slide" r:id="rId3" imgW="3657600" imgH="2743200" progId="PowerPoint.Slide.8">
                  <p:embed/>
                  <p:pic>
                    <p:nvPicPr>
                      <p:cNvPr id="144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763"/>
                        <a:ext cx="9144000" cy="610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388" name="Picture 5" descr="D:\Prolec\Training\p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349500" cy="175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6" descr="D:\Prolec\G530_500kv-single phase au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14063" b="18750"/>
          <a:stretch>
            <a:fillRect/>
          </a:stretch>
        </p:blipFill>
        <p:spPr bwMode="auto">
          <a:xfrm>
            <a:off x="4800600" y="4038600"/>
            <a:ext cx="3048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438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303212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5717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3" name="Rectangle 10"/>
          <p:cNvSpPr>
            <a:spLocks noChangeArrowheads="1"/>
          </p:cNvSpPr>
          <p:nvPr/>
        </p:nvSpPr>
        <p:spPr bwMode="auto">
          <a:xfrm>
            <a:off x="2362200" y="0"/>
            <a:ext cx="502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D0000"/>
              </a:buClr>
              <a:buSzPct val="10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•"/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000099"/>
              </a:buClr>
              <a:buSzPct val="60000"/>
              <a:buFont typeface="Webdings" pitchFamily="18" charset="2"/>
              <a:buChar char="&lt;"/>
              <a:defRPr b="1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>
                <a:solidFill>
                  <a:srgbClr val="0074CC"/>
                </a:solidFill>
              </a:rPr>
              <a:t> </a:t>
            </a:r>
            <a:r>
              <a:rPr lang="en-US" altLang="en-US" sz="2000" b="0" dirty="0">
                <a:solidFill>
                  <a:srgbClr val="0074CC"/>
                </a:solidFill>
              </a:rPr>
              <a:t>.</a:t>
            </a:r>
          </a:p>
        </p:txBody>
      </p:sp>
      <p:sp>
        <p:nvSpPr>
          <p:cNvPr id="144394" name="Rectangle 1"/>
          <p:cNvSpPr>
            <a:spLocks noChangeArrowheads="1"/>
          </p:cNvSpPr>
          <p:nvPr/>
        </p:nvSpPr>
        <p:spPr bwMode="auto">
          <a:xfrm>
            <a:off x="723900" y="320675"/>
            <a:ext cx="7124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FD0000"/>
              </a:buClr>
              <a:buSzPct val="10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Char char="u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100000"/>
              <a:buChar char="•"/>
              <a:defRPr sz="2000" b="1">
                <a:solidFill>
                  <a:schemeClr val="hlink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rgbClr val="000099"/>
              </a:buClr>
              <a:buSzPct val="60000"/>
              <a:buFont typeface="Webdings" pitchFamily="18" charset="2"/>
              <a:buChar char="&lt;"/>
              <a:defRPr b="1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0" dirty="0">
                <a:solidFill>
                  <a:srgbClr val="002060"/>
                </a:solidFill>
                <a:latin typeface="GE Inspira" pitchFamily="34" charset="0"/>
              </a:rPr>
              <a:t>Questions  ?? </a:t>
            </a:r>
            <a:endParaRPr lang="en-US" altLang="en-US" sz="4800" b="0" dirty="0">
              <a:latin typeface="GE Inspi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764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 Article 230.95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97496"/>
            <a:ext cx="8459788" cy="4857856"/>
          </a:xfrm>
        </p:spPr>
        <p:txBody>
          <a:bodyPr/>
          <a:lstStyle/>
          <a:p>
            <a:r>
              <a:rPr lang="en-US" b="1" dirty="0"/>
              <a:t>230.95 (C).  Performance Testing.   </a:t>
            </a:r>
            <a:r>
              <a:rPr lang="en-US" dirty="0"/>
              <a:t>The ground-fault protection system shall be performance tested when first installed on site.  This testing shall be conducted by a qualified person using a test process of primary current injection, in accordance with the instructions that shall be provided with the equipment.  A written record of this testing shall be made and shall be available to the authority having jurisdiction.</a:t>
            </a:r>
          </a:p>
        </p:txBody>
      </p:sp>
    </p:spTree>
    <p:extLst>
      <p:ext uri="{BB962C8B-B14F-4D97-AF65-F5344CB8AC3E}">
        <p14:creationId xmlns:p14="http://schemas.microsoft.com/office/powerpoint/2010/main" val="295497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 Article 110.14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97496"/>
            <a:ext cx="8459788" cy="4857856"/>
          </a:xfrm>
        </p:spPr>
        <p:txBody>
          <a:bodyPr/>
          <a:lstStyle/>
          <a:p>
            <a:r>
              <a:rPr lang="en-US" b="1" dirty="0"/>
              <a:t>110.14 (D).  Installation.   </a:t>
            </a:r>
            <a:r>
              <a:rPr lang="en-US" dirty="0"/>
              <a:t>Where a tightening torque is indicated as a numeric value on equipment or in installation instructions provided by the manufacturer, a calibrated torque tool shall be used to achieve the indicated torque value, unless the equipment manufacturer has provided installation instructions for an alternative method of achieving the required torque.</a:t>
            </a:r>
          </a:p>
        </p:txBody>
      </p:sp>
    </p:spTree>
    <p:extLst>
      <p:ext uri="{BB962C8B-B14F-4D97-AF65-F5344CB8AC3E}">
        <p14:creationId xmlns:p14="http://schemas.microsoft.com/office/powerpoint/2010/main" val="224603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NEC Article 240.87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240.87 Arc Energy Reduction. </a:t>
            </a:r>
            <a:r>
              <a:rPr lang="en-US" dirty="0"/>
              <a:t>Where the highest continuous current trip setting for which the actual overcurrent device installed in a circuit breaker is rated or can be adjusted is 1200 A or higher, 240.87(A) and (B) shall apply.</a:t>
            </a:r>
          </a:p>
          <a:p>
            <a:r>
              <a:rPr lang="en-US" b="1" dirty="0"/>
              <a:t>(A) Documentation. </a:t>
            </a:r>
            <a:r>
              <a:rPr lang="en-US" dirty="0"/>
              <a:t>Documentation shall be available to those authorized to design, install, operate, or inspect the installation as to the location of the circuit breaker(s).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b="1" dirty="0"/>
              <a:t>(B) Method to Reduce Clearing Time. </a:t>
            </a:r>
            <a:r>
              <a:rPr lang="en-US" dirty="0"/>
              <a:t>One of the following or approved equivalent means shall be provided: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(1) Zone-selective interlocking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(2) Differential relaying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(3) Energy-reducing maintenance switching with local status indicator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(4) Energy-reducing active arc flash mitigation system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(5) An approved equivalent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7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NEC Article 240.87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240.87 Arc Energy Reduction. </a:t>
            </a:r>
            <a:r>
              <a:rPr lang="en-US" dirty="0"/>
              <a:t>Where the highest continuous current trip setting for which the actual overcurrent device installed in a circuit breaker is rated or can be adjusted is 1200 A or higher, 240.87(A) and (B) shall apply.</a:t>
            </a:r>
          </a:p>
          <a:p>
            <a:r>
              <a:rPr lang="en-US" b="1" dirty="0"/>
              <a:t>(A) Documentation. </a:t>
            </a:r>
            <a:r>
              <a:rPr lang="en-US" dirty="0"/>
              <a:t>Documentation shall be available to those authorized to design, install, operate, or inspect the installation as to the location of the circuit breaker(s).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b="1" dirty="0"/>
              <a:t>(B) Method to Reduce Clearing Time. </a:t>
            </a:r>
            <a:r>
              <a:rPr lang="en-US" dirty="0"/>
              <a:t>One of the following means shall be provided: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(1) Zone-selective interlocking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(2) Differential relaying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(3) Energy-reducing maintenance switching with local status indicator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(4) Energy-reducing active arc flash mitigation system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(5) An Instantaneous trip setting that is less than the available arcing current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(6) An Instantaneous override that is less than the available arcing current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(7) An approved equivalent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Zone Selective Interlocking (ZSI)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159" y="989970"/>
            <a:ext cx="5399530" cy="5365382"/>
          </a:xfrm>
        </p:spPr>
        <p:txBody>
          <a:bodyPr/>
          <a:lstStyle/>
          <a:p>
            <a:r>
              <a:rPr lang="en-US" dirty="0"/>
              <a:t>To further illustrate the various solutions available the attached single line will be used.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Per the code requirement the 2000A, 1200A and 1600A circuits will require arc energy reduction as they are rated 1200A or more.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The options are:</a:t>
            </a:r>
          </a:p>
          <a:p>
            <a:pPr marL="573088" lvl="2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Zone-selective interlocking</a:t>
            </a:r>
          </a:p>
          <a:p>
            <a:pPr marL="230188" indent="-230188">
              <a:lnSpc>
                <a:spcPct val="8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0509" y="1765190"/>
            <a:ext cx="208061" cy="1681452"/>
            <a:chOff x="1859306" y="1765190"/>
            <a:chExt cx="208061" cy="1681452"/>
          </a:xfrm>
        </p:grpSpPr>
        <p:sp>
          <p:nvSpPr>
            <p:cNvPr id="5" name="Right Bracket 4"/>
            <p:cNvSpPr/>
            <p:nvPr/>
          </p:nvSpPr>
          <p:spPr>
            <a:xfrm>
              <a:off x="1921173" y="2344848"/>
              <a:ext cx="146194" cy="509721"/>
            </a:xfrm>
            <a:prstGeom prst="rightBracket">
              <a:avLst>
                <a:gd name="adj" fmla="val 292476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860632" y="1765190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1859306" y="2866984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52155" y="3446642"/>
            <a:ext cx="226612" cy="1661086"/>
            <a:chOff x="1949393" y="3446642"/>
            <a:chExt cx="226612" cy="1661086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1949393" y="4528070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949393" y="3446642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ket 10"/>
            <p:cNvSpPr/>
            <p:nvPr/>
          </p:nvSpPr>
          <p:spPr>
            <a:xfrm>
              <a:off x="2029811" y="4014348"/>
              <a:ext cx="146194" cy="509721"/>
            </a:xfrm>
            <a:prstGeom prst="rightBracket">
              <a:avLst>
                <a:gd name="adj" fmla="val 292476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04687" y="3446642"/>
            <a:ext cx="228358" cy="1661086"/>
            <a:chOff x="3236179" y="3446642"/>
            <a:chExt cx="228358" cy="1661086"/>
          </a:xfrm>
        </p:grpSpPr>
        <p:cxnSp>
          <p:nvCxnSpPr>
            <p:cNvPr id="13" name="Straight Connector 12"/>
            <p:cNvCxnSpPr/>
            <p:nvPr/>
          </p:nvCxnSpPr>
          <p:spPr>
            <a:xfrm flipH="1" flipV="1">
              <a:off x="3236179" y="3446642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ket 13"/>
            <p:cNvSpPr/>
            <p:nvPr/>
          </p:nvSpPr>
          <p:spPr>
            <a:xfrm>
              <a:off x="3318343" y="4014348"/>
              <a:ext cx="146194" cy="509721"/>
            </a:xfrm>
            <a:prstGeom prst="rightBracket">
              <a:avLst>
                <a:gd name="adj" fmla="val 292476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3236179" y="4528070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677985" y="3446642"/>
            <a:ext cx="227485" cy="1661086"/>
            <a:chOff x="2592786" y="3446642"/>
            <a:chExt cx="227485" cy="1661086"/>
          </a:xfrm>
        </p:grpSpPr>
        <p:cxnSp>
          <p:nvCxnSpPr>
            <p:cNvPr id="17" name="Straight Connector 16"/>
            <p:cNvCxnSpPr/>
            <p:nvPr/>
          </p:nvCxnSpPr>
          <p:spPr>
            <a:xfrm flipH="1" flipV="1">
              <a:off x="2592786" y="3446642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Bracket 17"/>
            <p:cNvSpPr/>
            <p:nvPr/>
          </p:nvSpPr>
          <p:spPr>
            <a:xfrm>
              <a:off x="2674077" y="4014348"/>
              <a:ext cx="146194" cy="509721"/>
            </a:xfrm>
            <a:prstGeom prst="rightBracket">
              <a:avLst>
                <a:gd name="adj" fmla="val 292476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2592786" y="4528070"/>
              <a:ext cx="0" cy="579658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79282" y="3446642"/>
            <a:ext cx="182880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6277" y="2452028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2000A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161" y="412329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400A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582" y="4123297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1200A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2478" y="4123297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1600A</a:t>
            </a:r>
          </a:p>
        </p:txBody>
      </p:sp>
      <p:sp>
        <p:nvSpPr>
          <p:cNvPr id="25" name="Oval 24"/>
          <p:cNvSpPr/>
          <p:nvPr/>
        </p:nvSpPr>
        <p:spPr>
          <a:xfrm>
            <a:off x="462259" y="1307990"/>
            <a:ext cx="457200" cy="457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8161" y="1003190"/>
            <a:ext cx="457200" cy="4572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Elbow Connector 27"/>
          <p:cNvCxnSpPr>
            <a:stCxn id="11" idx="2"/>
            <a:endCxn id="5" idx="2"/>
          </p:cNvCxnSpPr>
          <p:nvPr/>
        </p:nvCxnSpPr>
        <p:spPr>
          <a:xfrm rot="10800000">
            <a:off x="898571" y="2599709"/>
            <a:ext cx="180197" cy="1669500"/>
          </a:xfrm>
          <a:prstGeom prst="bentConnector3">
            <a:avLst>
              <a:gd name="adj1" fmla="val -67076"/>
            </a:avLst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8" idx="2"/>
            <a:endCxn id="5" idx="2"/>
          </p:cNvCxnSpPr>
          <p:nvPr/>
        </p:nvCxnSpPr>
        <p:spPr>
          <a:xfrm rot="10800000">
            <a:off x="898570" y="2599709"/>
            <a:ext cx="1006900" cy="1669500"/>
          </a:xfrm>
          <a:prstGeom prst="bentConnector3">
            <a:avLst>
              <a:gd name="adj1" fmla="val -12817"/>
            </a:avLst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4" idx="2"/>
            <a:endCxn id="5" idx="2"/>
          </p:cNvCxnSpPr>
          <p:nvPr/>
        </p:nvCxnSpPr>
        <p:spPr>
          <a:xfrm rot="10800000">
            <a:off x="898571" y="2599709"/>
            <a:ext cx="1834475" cy="1669500"/>
          </a:xfrm>
          <a:prstGeom prst="bentConnector3">
            <a:avLst>
              <a:gd name="adj1" fmla="val -7867"/>
            </a:avLst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>
            <a:off x="2052478" y="1460390"/>
            <a:ext cx="1239362" cy="612648"/>
          </a:xfrm>
          <a:prstGeom prst="wedgeRoundRectCallout">
            <a:avLst>
              <a:gd name="adj1" fmla="val -38797"/>
              <a:gd name="adj2" fmla="val 131287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Blocking signals</a:t>
            </a:r>
          </a:p>
        </p:txBody>
      </p:sp>
    </p:spTree>
    <p:extLst>
      <p:ext uri="{BB962C8B-B14F-4D97-AF65-F5344CB8AC3E}">
        <p14:creationId xmlns:p14="http://schemas.microsoft.com/office/powerpoint/2010/main" val="107850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82"/>
          <p:cNvSpPr/>
          <p:nvPr/>
        </p:nvSpPr>
        <p:spPr>
          <a:xfrm>
            <a:off x="198783" y="3335318"/>
            <a:ext cx="2552368" cy="16610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Differential relaying -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323" y="989970"/>
            <a:ext cx="5916365" cy="5365382"/>
          </a:xfrm>
        </p:spPr>
        <p:txBody>
          <a:bodyPr/>
          <a:lstStyle/>
          <a:p>
            <a:r>
              <a:rPr lang="en-US" dirty="0"/>
              <a:t>To further illustrate the various solutions available the attached single line will be used.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Per the code requirement the 2000A, 1200A and 1600A circuits will require arc energy reduction as they are rated 1200A or more.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The options are:</a:t>
            </a:r>
          </a:p>
          <a:p>
            <a:pPr marL="573088" lvl="2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Zone-selective interlocking</a:t>
            </a:r>
          </a:p>
          <a:p>
            <a:pPr marL="573088" lvl="2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Differential relaying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2" name="Group 81"/>
          <p:cNvGrpSpPr/>
          <p:nvPr/>
        </p:nvGrpSpPr>
        <p:grpSpPr>
          <a:xfrm>
            <a:off x="134708" y="1471524"/>
            <a:ext cx="2686060" cy="4104538"/>
            <a:chOff x="134708" y="1471524"/>
            <a:chExt cx="2686060" cy="4104538"/>
          </a:xfrm>
        </p:grpSpPr>
        <p:grpSp>
          <p:nvGrpSpPr>
            <p:cNvPr id="4" name="Group 3"/>
            <p:cNvGrpSpPr/>
            <p:nvPr/>
          </p:nvGrpSpPr>
          <p:grpSpPr>
            <a:xfrm>
              <a:off x="134708" y="1471524"/>
              <a:ext cx="2486768" cy="4104538"/>
              <a:chOff x="246277" y="1003190"/>
              <a:chExt cx="2486768" cy="410453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90509" y="1765190"/>
                <a:ext cx="208061" cy="1681452"/>
                <a:chOff x="1859306" y="1765190"/>
                <a:chExt cx="208061" cy="1681452"/>
              </a:xfrm>
            </p:grpSpPr>
            <p:sp>
              <p:nvSpPr>
                <p:cNvPr id="25" name="Right Bracket 24"/>
                <p:cNvSpPr/>
                <p:nvPr/>
              </p:nvSpPr>
              <p:spPr>
                <a:xfrm>
                  <a:off x="1921173" y="2344848"/>
                  <a:ext cx="146194" cy="509721"/>
                </a:xfrm>
                <a:prstGeom prst="rightBracket">
                  <a:avLst>
                    <a:gd name="adj" fmla="val 292476"/>
                  </a:avLst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 flipV="1">
                  <a:off x="1860632" y="1765190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 flipV="1">
                  <a:off x="1859306" y="2866984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/>
              <p:cNvGrpSpPr/>
              <p:nvPr/>
            </p:nvGrpSpPr>
            <p:grpSpPr>
              <a:xfrm>
                <a:off x="852155" y="3446642"/>
                <a:ext cx="226612" cy="1661086"/>
                <a:chOff x="1949393" y="3446642"/>
                <a:chExt cx="226612" cy="1661086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1949393" y="4528070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1949393" y="3446642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ight Bracket 23"/>
                <p:cNvSpPr/>
                <p:nvPr/>
              </p:nvSpPr>
              <p:spPr>
                <a:xfrm>
                  <a:off x="2029811" y="4014348"/>
                  <a:ext cx="146194" cy="509721"/>
                </a:xfrm>
                <a:prstGeom prst="rightBracket">
                  <a:avLst>
                    <a:gd name="adj" fmla="val 292476"/>
                  </a:avLst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504687" y="3446642"/>
                <a:ext cx="228358" cy="1661086"/>
                <a:chOff x="3236179" y="3446642"/>
                <a:chExt cx="228358" cy="1661086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3236179" y="3446642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ight Bracket 19"/>
                <p:cNvSpPr/>
                <p:nvPr/>
              </p:nvSpPr>
              <p:spPr>
                <a:xfrm>
                  <a:off x="3318343" y="4014348"/>
                  <a:ext cx="146194" cy="509721"/>
                </a:xfrm>
                <a:prstGeom prst="rightBracket">
                  <a:avLst>
                    <a:gd name="adj" fmla="val 292476"/>
                  </a:avLst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3236179" y="4528070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1677985" y="3446642"/>
                <a:ext cx="227485" cy="1661086"/>
                <a:chOff x="2592786" y="3446642"/>
                <a:chExt cx="227485" cy="1661086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 flipH="1" flipV="1">
                  <a:off x="2592786" y="3446642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ight Bracket 16"/>
                <p:cNvSpPr/>
                <p:nvPr/>
              </p:nvSpPr>
              <p:spPr>
                <a:xfrm>
                  <a:off x="2674077" y="4014348"/>
                  <a:ext cx="146194" cy="509721"/>
                </a:xfrm>
                <a:prstGeom prst="rightBracket">
                  <a:avLst>
                    <a:gd name="adj" fmla="val 292476"/>
                  </a:avLst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flipH="1" flipV="1">
                  <a:off x="2592786" y="4528070"/>
                  <a:ext cx="0" cy="579658"/>
                </a:xfrm>
                <a:prstGeom prst="line">
                  <a:avLst/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679282" y="3446642"/>
                <a:ext cx="18288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46277" y="2452028"/>
                <a:ext cx="609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2000A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8161" y="4123297"/>
                <a:ext cx="527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400A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220582" y="4123297"/>
                <a:ext cx="609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1200A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52478" y="4123297"/>
                <a:ext cx="6094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1600A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2259" y="1307990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78161" y="1003190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2095" y="2366246"/>
              <a:ext cx="146194" cy="180232"/>
              <a:chOff x="1914099" y="2410642"/>
              <a:chExt cx="146194" cy="180232"/>
            </a:xfrm>
          </p:grpSpPr>
          <p:sp>
            <p:nvSpPr>
              <p:cNvPr id="28" name="Right Bracket 27"/>
              <p:cNvSpPr/>
              <p:nvPr/>
            </p:nvSpPr>
            <p:spPr>
              <a:xfrm flipH="1">
                <a:off x="1914099" y="2410642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ight Bracket 28"/>
              <p:cNvSpPr/>
              <p:nvPr/>
            </p:nvSpPr>
            <p:spPr>
              <a:xfrm flipH="1">
                <a:off x="1914099" y="2499434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77598" y="5050427"/>
              <a:ext cx="146194" cy="180232"/>
              <a:chOff x="1914099" y="2410642"/>
              <a:chExt cx="146194" cy="180232"/>
            </a:xfrm>
          </p:grpSpPr>
          <p:sp>
            <p:nvSpPr>
              <p:cNvPr id="32" name="Right Bracket 31"/>
              <p:cNvSpPr/>
              <p:nvPr/>
            </p:nvSpPr>
            <p:spPr>
              <a:xfrm flipH="1">
                <a:off x="1914099" y="2410642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ight Bracket 32"/>
              <p:cNvSpPr/>
              <p:nvPr/>
            </p:nvSpPr>
            <p:spPr>
              <a:xfrm flipH="1">
                <a:off x="1914099" y="2499434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01513" y="5051751"/>
              <a:ext cx="146194" cy="180232"/>
              <a:chOff x="1914099" y="2410642"/>
              <a:chExt cx="146194" cy="180232"/>
            </a:xfrm>
          </p:grpSpPr>
          <p:sp>
            <p:nvSpPr>
              <p:cNvPr id="35" name="Right Bracket 34"/>
              <p:cNvSpPr/>
              <p:nvPr/>
            </p:nvSpPr>
            <p:spPr>
              <a:xfrm flipH="1">
                <a:off x="1914099" y="2410642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Bracket 35"/>
              <p:cNvSpPr/>
              <p:nvPr/>
            </p:nvSpPr>
            <p:spPr>
              <a:xfrm flipH="1">
                <a:off x="1914099" y="2499434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20021" y="5053075"/>
              <a:ext cx="146194" cy="180232"/>
              <a:chOff x="1914099" y="2410642"/>
              <a:chExt cx="146194" cy="180232"/>
            </a:xfrm>
          </p:grpSpPr>
          <p:sp>
            <p:nvSpPr>
              <p:cNvPr id="38" name="Right Bracket 37"/>
              <p:cNvSpPr/>
              <p:nvPr/>
            </p:nvSpPr>
            <p:spPr>
              <a:xfrm flipH="1">
                <a:off x="1914099" y="2410642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ight Bracket 38"/>
              <p:cNvSpPr/>
              <p:nvPr/>
            </p:nvSpPr>
            <p:spPr>
              <a:xfrm flipH="1">
                <a:off x="1914099" y="2499434"/>
                <a:ext cx="146194" cy="91440"/>
              </a:xfrm>
              <a:prstGeom prst="rightBracket">
                <a:avLst>
                  <a:gd name="adj" fmla="val 292476"/>
                </a:avLst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1405621" y="2841421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87B</a:t>
              </a:r>
            </a:p>
          </p:txBody>
        </p:sp>
        <p:cxnSp>
          <p:nvCxnSpPr>
            <p:cNvPr id="44" name="Straight Arrow Connector 43"/>
            <p:cNvCxnSpPr>
              <a:stCxn id="40" idx="2"/>
              <a:endCxn id="25" idx="2"/>
            </p:cNvCxnSpPr>
            <p:nvPr/>
          </p:nvCxnSpPr>
          <p:spPr>
            <a:xfrm flipH="1" flipV="1">
              <a:off x="787001" y="3068043"/>
              <a:ext cx="618620" cy="197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9" idx="1"/>
              <a:endCxn id="40" idx="7"/>
            </p:cNvCxnSpPr>
            <p:nvPr/>
          </p:nvCxnSpPr>
          <p:spPr>
            <a:xfrm rot="16200000" flipH="1">
              <a:off x="1051128" y="2163639"/>
              <a:ext cx="361898" cy="1127577"/>
            </a:xfrm>
            <a:prstGeom prst="bentConnector3">
              <a:avLst>
                <a:gd name="adj1" fmla="val -2747"/>
              </a:avLst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endCxn id="40" idx="6"/>
            </p:cNvCxnSpPr>
            <p:nvPr/>
          </p:nvCxnSpPr>
          <p:spPr>
            <a:xfrm rot="16200000" flipV="1">
              <a:off x="1260151" y="3672692"/>
              <a:ext cx="2163287" cy="957946"/>
            </a:xfrm>
            <a:prstGeom prst="bentConnector2">
              <a:avLst/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475282" y="5230659"/>
              <a:ext cx="345482" cy="26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40" idx="5"/>
            </p:cNvCxnSpPr>
            <p:nvPr/>
          </p:nvCxnSpPr>
          <p:spPr>
            <a:xfrm rot="16200000" flipV="1">
              <a:off x="893711" y="4133821"/>
              <a:ext cx="2001642" cy="197332"/>
            </a:xfrm>
            <a:prstGeom prst="bentConnector3">
              <a:avLst>
                <a:gd name="adj1" fmla="val 74629"/>
              </a:avLst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647707" y="5230659"/>
              <a:ext cx="345482" cy="26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823792" y="5230659"/>
              <a:ext cx="345482" cy="26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endCxn id="40" idx="4"/>
            </p:cNvCxnSpPr>
            <p:nvPr/>
          </p:nvCxnSpPr>
          <p:spPr>
            <a:xfrm rot="5400000" flipH="1" flipV="1">
              <a:off x="434405" y="4033492"/>
              <a:ext cx="1934686" cy="464945"/>
            </a:xfrm>
            <a:prstGeom prst="bentConnector3">
              <a:avLst>
                <a:gd name="adj1" fmla="val 77125"/>
              </a:avLst>
            </a:prstGeom>
            <a:ln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214255" y="2247612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529823" y="4151664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05931" y="415166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8399" y="4151665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84" name="Rounded Rectangular Callout 83"/>
          <p:cNvSpPr/>
          <p:nvPr/>
        </p:nvSpPr>
        <p:spPr>
          <a:xfrm>
            <a:off x="154300" y="5691905"/>
            <a:ext cx="1138218" cy="612648"/>
          </a:xfrm>
          <a:prstGeom prst="wedgeRoundRectCallout">
            <a:avLst>
              <a:gd name="adj1" fmla="val -30345"/>
              <a:gd name="adj2" fmla="val -171115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Protected zone</a:t>
            </a:r>
          </a:p>
        </p:txBody>
      </p:sp>
      <p:sp>
        <p:nvSpPr>
          <p:cNvPr id="85" name="Rounded Rectangular Callout 84"/>
          <p:cNvSpPr/>
          <p:nvPr/>
        </p:nvSpPr>
        <p:spPr>
          <a:xfrm>
            <a:off x="2113114" y="6016793"/>
            <a:ext cx="1466298" cy="612648"/>
          </a:xfrm>
          <a:prstGeom prst="wedgeRoundRectCallout">
            <a:avLst>
              <a:gd name="adj1" fmla="val -142053"/>
              <a:gd name="adj2" fmla="val -149052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Outside protected zone</a:t>
            </a:r>
          </a:p>
        </p:txBody>
      </p:sp>
      <p:sp>
        <p:nvSpPr>
          <p:cNvPr id="86" name="Rounded Rectangular Callout 85"/>
          <p:cNvSpPr/>
          <p:nvPr/>
        </p:nvSpPr>
        <p:spPr>
          <a:xfrm>
            <a:off x="2113114" y="6016793"/>
            <a:ext cx="1466298" cy="612648"/>
          </a:xfrm>
          <a:prstGeom prst="wedgeRoundRectCallout">
            <a:avLst>
              <a:gd name="adj1" fmla="val -86741"/>
              <a:gd name="adj2" fmla="val -145158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Outside protected zone</a:t>
            </a:r>
          </a:p>
        </p:txBody>
      </p:sp>
      <p:sp>
        <p:nvSpPr>
          <p:cNvPr id="87" name="Rounded Rectangular Callout 86"/>
          <p:cNvSpPr/>
          <p:nvPr/>
        </p:nvSpPr>
        <p:spPr>
          <a:xfrm>
            <a:off x="2113114" y="6016793"/>
            <a:ext cx="1466298" cy="612648"/>
          </a:xfrm>
          <a:prstGeom prst="wedgeRoundRectCallout">
            <a:avLst>
              <a:gd name="adj1" fmla="val -31972"/>
              <a:gd name="adj2" fmla="val -123095"/>
              <a:gd name="adj3" fmla="val 16667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Outside protected zone</a:t>
            </a:r>
          </a:p>
        </p:txBody>
      </p:sp>
    </p:spTree>
    <p:extLst>
      <p:ext uri="{BB962C8B-B14F-4D97-AF65-F5344CB8AC3E}">
        <p14:creationId xmlns:p14="http://schemas.microsoft.com/office/powerpoint/2010/main" val="382363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762" y="989970"/>
            <a:ext cx="5987927" cy="5365382"/>
          </a:xfrm>
        </p:spPr>
        <p:txBody>
          <a:bodyPr/>
          <a:lstStyle/>
          <a:p>
            <a:r>
              <a:rPr lang="en-US" dirty="0"/>
              <a:t>To further illustrate the various solutions available the attached single line will be used.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Per the code requirement the 2000A, 1200A and 1600A circuits will require arc energy reduction as they are rated 1200A or more.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The options are:</a:t>
            </a:r>
          </a:p>
          <a:p>
            <a:pPr marL="573088" lvl="2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Zone-selective interlocking</a:t>
            </a:r>
          </a:p>
          <a:p>
            <a:pPr marL="573088" lvl="2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Differential relaying</a:t>
            </a:r>
          </a:p>
          <a:p>
            <a:pPr marL="573088" lvl="2" indent="-342900">
              <a:lnSpc>
                <a:spcPct val="85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Energy-reducing maintenance switching with local status indicator</a:t>
            </a:r>
          </a:p>
          <a:p>
            <a:pPr marL="230188" lvl="2" indent="0">
              <a:lnSpc>
                <a:spcPct val="85000"/>
              </a:lnSpc>
              <a:spcBef>
                <a:spcPts val="600"/>
              </a:spcBef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46277" y="1003190"/>
            <a:ext cx="2486768" cy="4104538"/>
            <a:chOff x="246277" y="1003190"/>
            <a:chExt cx="2486768" cy="4104538"/>
          </a:xfrm>
        </p:grpSpPr>
        <p:grpSp>
          <p:nvGrpSpPr>
            <p:cNvPr id="22" name="Group 21"/>
            <p:cNvGrpSpPr/>
            <p:nvPr/>
          </p:nvGrpSpPr>
          <p:grpSpPr>
            <a:xfrm>
              <a:off x="690509" y="1765190"/>
              <a:ext cx="208061" cy="1681452"/>
              <a:chOff x="1859306" y="1765190"/>
              <a:chExt cx="208061" cy="1681452"/>
            </a:xfrm>
          </p:grpSpPr>
          <p:sp>
            <p:nvSpPr>
              <p:cNvPr id="4" name="Right Bracket 3"/>
              <p:cNvSpPr/>
              <p:nvPr/>
            </p:nvSpPr>
            <p:spPr>
              <a:xfrm>
                <a:off x="1921173" y="23448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H="1" flipV="1">
                <a:off x="1860632" y="176519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1859306" y="2866984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852155" y="3446642"/>
              <a:ext cx="226612" cy="1661086"/>
              <a:chOff x="1949393" y="3446642"/>
              <a:chExt cx="226612" cy="16610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 flipV="1">
                <a:off x="1949393" y="452807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949393" y="3446642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Bracket 11"/>
              <p:cNvSpPr/>
              <p:nvPr/>
            </p:nvSpPr>
            <p:spPr>
              <a:xfrm>
                <a:off x="2029811" y="40143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4687" y="3446642"/>
              <a:ext cx="228358" cy="1661086"/>
              <a:chOff x="3236179" y="3446642"/>
              <a:chExt cx="228358" cy="16610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H="1" flipV="1">
                <a:off x="3236179" y="3446642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ight Bracket 13"/>
              <p:cNvSpPr/>
              <p:nvPr/>
            </p:nvSpPr>
            <p:spPr>
              <a:xfrm>
                <a:off x="3318343" y="40143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3236179" y="452807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677985" y="3446642"/>
              <a:ext cx="227485" cy="1661086"/>
              <a:chOff x="2592786" y="3446642"/>
              <a:chExt cx="227485" cy="1661086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592786" y="3446642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Bracket 12"/>
              <p:cNvSpPr/>
              <p:nvPr/>
            </p:nvSpPr>
            <p:spPr>
              <a:xfrm>
                <a:off x="2674077" y="4014348"/>
                <a:ext cx="146194" cy="509721"/>
              </a:xfrm>
              <a:prstGeom prst="rightBracket">
                <a:avLst>
                  <a:gd name="adj" fmla="val 292476"/>
                </a:avLst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2592786" y="4528070"/>
                <a:ext cx="0" cy="57965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679282" y="3446642"/>
              <a:ext cx="18288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6277" y="2452028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2000A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161" y="4123297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400A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20582" y="4123297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1200A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2478" y="4123297"/>
              <a:ext cx="609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1600A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62259" y="1307990"/>
              <a:ext cx="457200" cy="4572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8161" y="1003190"/>
              <a:ext cx="457200" cy="4572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36501" r="23541" b="49333"/>
          <a:stretch>
            <a:fillRect/>
          </a:stretch>
        </p:blipFill>
        <p:spPr bwMode="auto">
          <a:xfrm>
            <a:off x="4228237" y="4431074"/>
            <a:ext cx="25574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44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NEC Article 240.87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240.87 Arc Energy Reduction. </a:t>
            </a:r>
            <a:r>
              <a:rPr lang="en-US" dirty="0"/>
              <a:t>Where the highest continuous current trip setting for which the actual overcurrent device installed in a circuit breaker is rated or can be adjusted is 1200 A or higher, 240.87(A) and (B) shall apply.</a:t>
            </a:r>
          </a:p>
          <a:p>
            <a:r>
              <a:rPr lang="en-US" b="1" dirty="0"/>
              <a:t>(A) Documentation. </a:t>
            </a:r>
            <a:r>
              <a:rPr lang="en-US" dirty="0"/>
              <a:t>Documentation shall be available to those authorized to design, install, operate, or inspect the installation as to the location of the circuit breaker(s).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b="1" dirty="0"/>
              <a:t>(B) Method to Reduce Clearing Time. </a:t>
            </a:r>
            <a:r>
              <a:rPr lang="en-US" dirty="0"/>
              <a:t>One of the following means shall be provided: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(1) Zone-selective interlocking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(2) Differential relaying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(3) Energy-reducing maintenance switching with local status indicator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(4) Energy-reducing active arc flash mitigation system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(5) An Instantaneous trip setting that is less than the available arcing current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(6) An Instantaneous override that is less than the available arcing current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(7) An approved equivalent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9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55638"/>
            <a:ext cx="7772400" cy="1609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/>
              <a:t>Relationship of arcing current to I</a:t>
            </a:r>
            <a:r>
              <a:rPr lang="en-US" altLang="en-US" sz="4000" baseline="-25000" dirty="0"/>
              <a:t>bf</a:t>
            </a:r>
            <a:r>
              <a:rPr lang="en-US" altLang="en-US" sz="4000" dirty="0"/>
              <a:t> at specific voltages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 flipV="1">
            <a:off x="10515600" y="3995738"/>
            <a:ext cx="2286000" cy="536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4950" indent="-234950" eaLnBrk="1" hangingPunct="1">
              <a:lnSpc>
                <a:spcPct val="90000"/>
              </a:lnSpc>
            </a:pPr>
            <a:endParaRPr lang="en-US" altLang="en-US" sz="2000" dirty="0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09600" y="2774950"/>
          <a:ext cx="7924800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hart" r:id="rId3" imgW="4677156" imgH="2324405" progId="Excel.Chart.8">
                  <p:embed/>
                </p:oleObj>
              </mc:Choice>
              <mc:Fallback>
                <p:oleObj name="Chart" r:id="rId3" imgW="4677156" imgH="2324405" progId="Excel.Chart.8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74950"/>
                        <a:ext cx="7924800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08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NEC Article 240.67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240.67 Arc Energy Reduction. </a:t>
            </a:r>
            <a:r>
              <a:rPr lang="en-US" dirty="0"/>
              <a:t>Where fuses rated 1200A or higher are installed, 240.67(A) and (B) shall apply.  This requirement shall become effective January 1, 2020.</a:t>
            </a:r>
          </a:p>
          <a:p>
            <a:pPr marL="342900" indent="-342900">
              <a:buAutoNum type="alphaUcParenBoth"/>
            </a:pPr>
            <a:r>
              <a:rPr lang="en-US" b="1" dirty="0"/>
              <a:t>Documentation. </a:t>
            </a:r>
            <a:r>
              <a:rPr lang="en-US" dirty="0"/>
              <a:t>Documentation shall be available to those authorized to design, install, operate, or inspect the installation as to the location of the fuses.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b="1" dirty="0"/>
              <a:t>(B) Method to Reduce Clearing Time.  </a:t>
            </a:r>
            <a:r>
              <a:rPr lang="en-US" dirty="0"/>
              <a:t>A fuse shall have a clearing time of 0.07 seconds or less at the available arcing current, or one of the following means shall be provided: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(1) Differential relaying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(2) Energy-reducing maintenance switching with local status indicator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(3) Energy-reducing active arc flash mitigation system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dirty="0"/>
              <a:t>(4) An approved equivalent means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24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1437</TotalTime>
  <Words>988</Words>
  <Application>Microsoft Office PowerPoint</Application>
  <PresentationFormat>On-screen Show (4:3)</PresentationFormat>
  <Paragraphs>98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GE Inspira</vt:lpstr>
      <vt:lpstr>GE Inspira Pitch</vt:lpstr>
      <vt:lpstr>Times New Roman</vt:lpstr>
      <vt:lpstr>Wingdings</vt:lpstr>
      <vt:lpstr>blank</vt:lpstr>
      <vt:lpstr>Image</vt:lpstr>
      <vt:lpstr>Chart</vt:lpstr>
      <vt:lpstr>Slide</vt:lpstr>
      <vt:lpstr>2017 NEC Revisions     </vt:lpstr>
      <vt:lpstr>2014 NEC Article 240.87</vt:lpstr>
      <vt:lpstr>2017 NEC Article 240.87</vt:lpstr>
      <vt:lpstr>Zone Selective Interlocking (ZSI)</vt:lpstr>
      <vt:lpstr>Differential relaying - basics</vt:lpstr>
      <vt:lpstr>Maintenance Switch</vt:lpstr>
      <vt:lpstr>2017 NEC Article 240.87</vt:lpstr>
      <vt:lpstr>Relationship of arcing current to Ibf at specific voltages</vt:lpstr>
      <vt:lpstr>2017 NEC Article 240.67</vt:lpstr>
      <vt:lpstr>Fuse Time Current Curve (TCC)</vt:lpstr>
      <vt:lpstr>PowerPoint Presentation</vt:lpstr>
      <vt:lpstr>PowerPoint Presentation</vt:lpstr>
      <vt:lpstr>PowerPoint Presentation</vt:lpstr>
      <vt:lpstr>PowerPoint Presentation</vt:lpstr>
      <vt:lpstr>Article 430.99</vt:lpstr>
      <vt:lpstr>PowerPoint Presentation</vt:lpstr>
      <vt:lpstr>NEC Article 230.95 (C)</vt:lpstr>
      <vt:lpstr>NEC Article 110.14 (D)</vt:lpstr>
    </vt:vector>
  </TitlesOfParts>
  <Company>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 Article 240.87,  GE solutions</dc:title>
  <dc:creator>Marcelo E. Valdes, GE</dc:creator>
  <cp:keywords>September 22, 2004 – Version 1.1</cp:keywords>
  <dc:description>General Electric Company 2004</dc:description>
  <cp:lastModifiedBy>Seal, Michael (GE Energy Connections)</cp:lastModifiedBy>
  <cp:revision>126</cp:revision>
  <cp:lastPrinted>2016-08-31T14:29:20Z</cp:lastPrinted>
  <dcterms:created xsi:type="dcterms:W3CDTF">2014-02-12T19:02:19Z</dcterms:created>
  <dcterms:modified xsi:type="dcterms:W3CDTF">2018-08-11T13:09:18Z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